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332319"/>
    <a:srgbClr val="173A8D"/>
    <a:srgbClr val="003374"/>
    <a:srgbClr val="C9A093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96062992125989"/>
          <c:y val="8.1823269085452247E-2"/>
          <c:w val="0.47607064741907262"/>
          <c:h val="0.855479585628166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941029217939751E-2"/>
                  <c:y val="2.184570121381831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111 781,1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81244531933508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6C83-4EC4-B499-0FF9A02937DE}"/>
                </c:ext>
              </c:extLst>
            </c:dLbl>
            <c:dLbl>
              <c:idx val="1"/>
              <c:layout>
                <c:manualLayout>
                  <c:x val="-2.9784159919844823E-2"/>
                  <c:y val="5.1591831570493455E-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208 464,2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70133420822398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1-6C83-4EC4-B499-0FF9A02937DE}"/>
                </c:ext>
              </c:extLst>
            </c:dLbl>
            <c:dLbl>
              <c:idx val="2"/>
              <c:layout>
                <c:manualLayout>
                  <c:x val="-8.0374015748032514E-3"/>
                  <c:y val="-1.6016212468498517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6 893,6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59022309711286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E-6C83-4EC4-B499-0FF9A02937DE}"/>
                </c:ext>
              </c:extLst>
            </c:dLbl>
            <c:dLbl>
              <c:idx val="3"/>
              <c:layout>
                <c:manualLayout>
                  <c:x val="-3.4762547431160501E-2"/>
                  <c:y val="4.368624324447998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21 994,9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59022309711286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C-6C83-4EC4-B499-0FF9A02937DE}"/>
                </c:ext>
              </c:extLst>
            </c:dLbl>
            <c:dLbl>
              <c:idx val="4"/>
              <c:layout>
                <c:manualLayout>
                  <c:x val="-1.804789936711737E-2"/>
                  <c:y val="6.552334581970385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2 096 947,3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95330271216097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6C83-4EC4-B499-0FF9A02937DE}"/>
                </c:ext>
              </c:extLst>
            </c:dLbl>
            <c:dLbl>
              <c:idx val="5"/>
              <c:layout>
                <c:manualLayout>
                  <c:x val="-1.7700679964839827E-2"/>
                  <c:y val="4.368280378904248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17 319,0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534667541557302E-2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6C83-4EC4-B499-0FF9A02937DE}"/>
                </c:ext>
              </c:extLst>
            </c:dLbl>
            <c:dLbl>
              <c:idx val="6"/>
              <c:layout>
                <c:manualLayout>
                  <c:x val="-1.7801419205071264E-2"/>
                  <c:y val="1.7197277197505247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itka Small" panose="02000505000000020004" pitchFamily="2" charset="0"/>
                        <a:ea typeface="+mn-ea"/>
                        <a:cs typeface="+mn-cs"/>
                      </a:defRPr>
                    </a:pPr>
                    <a:r>
                      <a:rPr lang="en-US" sz="1200" b="1" i="0" u="none" strike="noStrike" baseline="0" dirty="0">
                        <a:effectLst/>
                      </a:rPr>
                      <a:t>13 015,0</a:t>
                    </a:r>
                    <a:endParaRPr lang="en-US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itka Small" panose="02000505000000020004" pitchFamily="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C83-4EC4-B499-0FF9A02937DE}"/>
                </c:ext>
              </c:extLst>
            </c:dLbl>
            <c:dLbl>
              <c:idx val="7"/>
              <c:layout>
                <c:manualLayout>
                  <c:x val="-3.6238202077687034E-2"/>
                  <c:y val="2.184226175838032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en-US" baseline="0" dirty="0"/>
                      <a:t> 179 816,5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C83-4EC4-B499-0FF9A02937DE}"/>
                </c:ext>
              </c:extLst>
            </c:dLbl>
            <c:dLbl>
              <c:idx val="8"/>
              <c:layout>
                <c:manualLayout>
                  <c:x val="3.9555993000864705E-4"/>
                  <c:y val="-4.368108406132293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6 656 231,6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7-6C83-4EC4-B499-0FF9A02937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itka Small" panose="02000505000000020004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Комитет по физической культуре, спорту и работе с молодежью Администрации города Лобня</c:v>
                </c:pt>
                <c:pt idx="1">
                  <c:v>Управление культуры Администрации городского округа Лобня</c:v>
                </c:pt>
                <c:pt idx="2">
                  <c:v>Контрольно-счетная палата городского округа Лобня Московской области</c:v>
                </c:pt>
                <c:pt idx="3">
                  <c:v>Финансовое управление Администрации городского округа Лобня</c:v>
                </c:pt>
                <c:pt idx="4">
                  <c:v>Управление образования Администрации городского округа Лобня</c:v>
                </c:pt>
                <c:pt idx="5">
                  <c:v>Комитет по управлению имуществом Администрации городского округа Лобня Московской области</c:v>
                </c:pt>
                <c:pt idx="6">
                  <c:v>Совет депутатов городского округа Лобня Московской области</c:v>
                </c:pt>
                <c:pt idx="7">
                  <c:v>Администрация городского округа Лобня</c:v>
                </c:pt>
                <c:pt idx="8">
                  <c:v>ИТОГО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87</c:v>
                </c:pt>
                <c:pt idx="1">
                  <c:v>87</c:v>
                </c:pt>
                <c:pt idx="2">
                  <c:v>87</c:v>
                </c:pt>
                <c:pt idx="3">
                  <c:v>87</c:v>
                </c:pt>
                <c:pt idx="4">
                  <c:v>70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83-4EC4-B499-0FF9A02937D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27480496582709E-2"/>
                  <c:y val="7.644791615433111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itka Small" panose="02000505000000020004" pitchFamily="2" charset="0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11</a:t>
                    </a:r>
                    <a:fld id="{3AD60B5B-01B3-4BEA-BF4C-BE1EB2CB80B9}" type="VALUE">
                      <a:rPr lang="en-US" sz="1200" smtClean="0"/>
                      <a:pPr>
                        <a:defRPr sz="1200" b="1">
                          <a:latin typeface="Sitka Small" panose="02000505000000020004" pitchFamily="2" charset="0"/>
                        </a:defRPr>
                      </a:pPr>
                      <a:t>[ЗНАЧЕНИЕ]</a:t>
                    </a:fld>
                    <a:r>
                      <a:rPr lang="en-US" sz="1200" dirty="0"/>
                      <a:t> 384,4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itka Small" panose="02000505000000020004" pitchFamily="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4235564304462"/>
                      <c:h val="3.6277140312928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C83-4EC4-B499-0FF9A02937DE}"/>
                </c:ext>
              </c:extLst>
            </c:dLbl>
            <c:dLbl>
              <c:idx val="1"/>
              <c:layout>
                <c:manualLayout>
                  <c:x val="-1.6628371663381193E-2"/>
                  <c:y val="3.4394554378994281E-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207 522,8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03466754155732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0-6C83-4EC4-B499-0FF9A02937DE}"/>
                </c:ext>
              </c:extLst>
            </c:dLbl>
            <c:dLbl>
              <c:idx val="2"/>
              <c:layout>
                <c:manualLayout>
                  <c:x val="-1.5167457987954235E-2"/>
                  <c:y val="2.18439814860992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6 851,6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03466754155729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F-6C83-4EC4-B499-0FF9A02937DE}"/>
                </c:ext>
              </c:extLst>
            </c:dLbl>
            <c:dLbl>
              <c:idx val="3"/>
              <c:layout>
                <c:manualLayout>
                  <c:x val="-1.5215519116369454E-2"/>
                  <c:y val="4.368452351676064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21 727,1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70133420822398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6C83-4EC4-B499-0FF9A02937DE}"/>
                </c:ext>
              </c:extLst>
            </c:dLbl>
            <c:dLbl>
              <c:idx val="4"/>
              <c:layout>
                <c:manualLayout>
                  <c:x val="-1.4569141440229694E-2"/>
                  <c:y val="-2.18388223029416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2 066 883,0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31244531933509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6C83-4EC4-B499-0FF9A02937DE}"/>
                </c:ext>
              </c:extLst>
            </c:dLbl>
            <c:dLbl>
              <c:idx val="5"/>
              <c:layout>
                <c:manualLayout>
                  <c:x val="-4.5791776027996499E-3"/>
                  <c:y val="4.368280378904089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16 457,3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97911198600175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6C83-4EC4-B499-0FF9A02937DE}"/>
                </c:ext>
              </c:extLst>
            </c:dLbl>
            <c:dLbl>
              <c:idx val="6"/>
              <c:layout>
                <c:manualLayout>
                  <c:x val="-3.1050634295713139E-2"/>
                  <c:y val="2.184226175837951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itka Small" panose="02000505000000020004" pitchFamily="2" charset="0"/>
                        <a:ea typeface="+mn-ea"/>
                        <a:cs typeface="+mn-cs"/>
                      </a:defRPr>
                    </a:pPr>
                    <a:r>
                      <a:rPr lang="en-US" sz="1200" b="1" i="0" u="none" strike="noStrike" baseline="0" dirty="0">
                        <a:effectLst/>
                      </a:rPr>
                      <a:t>12 </a:t>
                    </a:r>
                    <a:r>
                      <a:rPr lang="en-US" sz="1200" b="1" i="0" u="none" strike="noStrike" baseline="0" dirty="0">
                        <a:effectLst/>
                        <a:latin typeface="Sitka Small" panose="02000505000000020004" pitchFamily="2" charset="0"/>
                      </a:rPr>
                      <a:t>325,1</a:t>
                    </a:r>
                    <a:endParaRPr lang="en-US" sz="1200" b="1" dirty="0">
                      <a:latin typeface="Sitka Small" panose="02000505000000020004" pitchFamily="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itka Small" panose="02000505000000020004" pitchFamily="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5346675415573"/>
                      <c:h val="3.84611945159946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6C83-4EC4-B499-0FF9A02937DE}"/>
                </c:ext>
              </c:extLst>
            </c:dLbl>
            <c:dLbl>
              <c:idx val="7"/>
              <c:layout>
                <c:manualLayout>
                  <c:x val="-1.4156171744217443E-2"/>
                  <c:y val="5.460307480437237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itka Small" panose="02000505000000020004" pitchFamily="2" charset="0"/>
                        <a:ea typeface="+mn-ea"/>
                        <a:cs typeface="+mn-cs"/>
                      </a:defRPr>
                    </a:pPr>
                    <a:r>
                      <a:rPr lang="en-US" sz="1200" b="1" i="0" u="none" strike="noStrike" baseline="0" dirty="0">
                        <a:effectLst/>
                        <a:latin typeface="Sitka Small" panose="02000505000000020004" pitchFamily="2" charset="0"/>
                      </a:rPr>
                      <a:t>3 811 447,3</a:t>
                    </a:r>
                  </a:p>
                  <a:p>
                    <a:pPr>
                      <a:defRPr sz="1200" b="1">
                        <a:latin typeface="Sitka Small" panose="02000505000000020004" pitchFamily="2" charset="0"/>
                      </a:defRPr>
                    </a:pPr>
                    <a:endParaRPr lang="en-US" sz="1200" b="1" dirty="0">
                      <a:latin typeface="Sitka Small" panose="02000505000000020004" pitchFamily="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itka Small" panose="02000505000000020004" pitchFamily="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53466754155731"/>
                      <c:h val="5.46013550766534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6C83-4EC4-B499-0FF9A02937DE}"/>
                </c:ext>
              </c:extLst>
            </c:dLbl>
            <c:dLbl>
              <c:idx val="8"/>
              <c:layout>
                <c:manualLayout>
                  <c:x val="5.3770778652668418E-3"/>
                  <c:y val="4.368280378904168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6 254 598,6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6-6C83-4EC4-B499-0FF9A02937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itka Small" panose="02000505000000020004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Комитет по физической культуре, спорту и работе с молодежью Администрации города Лобня</c:v>
                </c:pt>
                <c:pt idx="1">
                  <c:v>Управление культуры Администрации городского округа Лобня</c:v>
                </c:pt>
                <c:pt idx="2">
                  <c:v>Контрольно-счетная палата городского округа Лобня Московской области</c:v>
                </c:pt>
                <c:pt idx="3">
                  <c:v>Финансовое управление Администрации городского округа Лобня</c:v>
                </c:pt>
                <c:pt idx="4">
                  <c:v>Управление образования Администрации городского округа Лобня</c:v>
                </c:pt>
                <c:pt idx="5">
                  <c:v>Комитет по управлению имуществом Администрации городского округа Лобня Московской области</c:v>
                </c:pt>
                <c:pt idx="6">
                  <c:v>Совет депутатов городского округа Лобня Московской области</c:v>
                </c:pt>
                <c:pt idx="7">
                  <c:v>Администрация городского округа Лобня</c:v>
                </c:pt>
                <c:pt idx="8">
                  <c:v>ИТОГО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52</c:v>
                </c:pt>
                <c:pt idx="1">
                  <c:v>52</c:v>
                </c:pt>
                <c:pt idx="2">
                  <c:v>52</c:v>
                </c:pt>
                <c:pt idx="3">
                  <c:v>52</c:v>
                </c:pt>
                <c:pt idx="4">
                  <c:v>52</c:v>
                </c:pt>
                <c:pt idx="5">
                  <c:v>59</c:v>
                </c:pt>
                <c:pt idx="6">
                  <c:v>59</c:v>
                </c:pt>
                <c:pt idx="7">
                  <c:v>52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83-4EC4-B499-0FF9A02937D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85697519945648E-2"/>
                  <c:y val="5.461167344296712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Sitka Small" panose="02000505000000020004" pitchFamily="2" charset="0"/>
                        <a:ea typeface="+mn-ea"/>
                        <a:cs typeface="+mn-cs"/>
                      </a:defRPr>
                    </a:pPr>
                    <a:r>
                      <a:rPr lang="en-US"/>
                      <a:t>99,7 %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Sitka Small" panose="02000505000000020004" pitchFamily="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061706706296325E-2"/>
                      <c:h val="4.695716536592194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23-6C83-4EC4-B499-0FF9A02937DE}"/>
                </c:ext>
              </c:extLst>
            </c:dLbl>
            <c:dLbl>
              <c:idx val="1"/>
              <c:layout>
                <c:manualLayout>
                  <c:x val="1.584092567513359E-2"/>
                  <c:y val="3.4394554378994281E-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99,6 %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6C83-4EC4-B499-0FF9A02937DE}"/>
                </c:ext>
              </c:extLst>
            </c:dLbl>
            <c:dLbl>
              <c:idx val="2"/>
              <c:layout>
                <c:manualLayout>
                  <c:x val="1.7660684650799743E-2"/>
                  <c:y val="-2.18371025752230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99,4 %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6C83-4EC4-B499-0FF9A02937DE}"/>
                </c:ext>
              </c:extLst>
            </c:dLbl>
            <c:dLbl>
              <c:idx val="3"/>
              <c:layout>
                <c:manualLayout>
                  <c:x val="1.9045000902814843E-2"/>
                  <c:y val="-2.183366311978557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98,8 %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6C83-4EC4-B499-0FF9A02937DE}"/>
                </c:ext>
              </c:extLst>
            </c:dLbl>
            <c:dLbl>
              <c:idx val="4"/>
              <c:layout>
                <c:manualLayout>
                  <c:x val="1.91799503212585E-2"/>
                  <c:y val="2.184226175838111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98,6 %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6C83-4EC4-B499-0FF9A02937DE}"/>
                </c:ext>
              </c:extLst>
            </c:dLbl>
            <c:dLbl>
              <c:idx val="5"/>
              <c:layout>
                <c:manualLayout>
                  <c:x val="5.1175867795406005E-2"/>
                  <c:y val="3.4394554387002389E-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95 %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6C83-4EC4-B499-0FF9A02937DE}"/>
                </c:ext>
              </c:extLst>
            </c:dLbl>
            <c:dLbl>
              <c:idx val="6"/>
              <c:layout>
                <c:manualLayout>
                  <c:x val="3.3816010207649662E-2"/>
                  <c:y val="1.7197277197505247E-7"/>
                </c:manualLayout>
              </c:layout>
              <c:tx>
                <c:rich>
                  <a:bodyPr/>
                  <a:lstStyle/>
                  <a:p>
                    <a:fld id="{B8D5E7E0-EA91-4A16-9A96-8C239C4382F7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C83-4EC4-B499-0FF9A02937DE}"/>
                </c:ext>
              </c:extLst>
            </c:dLbl>
            <c:dLbl>
              <c:idx val="7"/>
              <c:layout>
                <c:manualLayout>
                  <c:x val="5.3421056759636397E-2"/>
                  <c:y val="1.719727718949714E-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91,2%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6C83-4EC4-B499-0FF9A02937DE}"/>
                </c:ext>
              </c:extLst>
            </c:dLbl>
            <c:dLbl>
              <c:idx val="8"/>
              <c:layout>
                <c:manualLayout>
                  <c:x val="1.50370143002994E-2"/>
                  <c:y val="-6.551474718110670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94,0 %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5-6C83-4EC4-B499-0FF9A02937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Sitka Small" panose="02000505000000020004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Комитет по физической культуре, спорту и работе с молодежью Администрации города Лобня</c:v>
                </c:pt>
                <c:pt idx="1">
                  <c:v>Управление культуры Администрации городского округа Лобня</c:v>
                </c:pt>
                <c:pt idx="2">
                  <c:v>Контрольно-счетная палата городского округа Лобня Московской области</c:v>
                </c:pt>
                <c:pt idx="3">
                  <c:v>Финансовое управление Администрации городского округа Лобня</c:v>
                </c:pt>
                <c:pt idx="4">
                  <c:v>Управление образования Администрации городского округа Лобня</c:v>
                </c:pt>
                <c:pt idx="5">
                  <c:v>Комитет по управлению имуществом Администрации городского округа Лобня Московской области</c:v>
                </c:pt>
                <c:pt idx="6">
                  <c:v>Совет депутатов городского округа Лобня Московской области</c:v>
                </c:pt>
                <c:pt idx="7">
                  <c:v>Администрация городского округа Лобня</c:v>
                </c:pt>
                <c:pt idx="8">
                  <c:v>ИТОГО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99.7</c:v>
                </c:pt>
                <c:pt idx="1">
                  <c:v>99.6</c:v>
                </c:pt>
                <c:pt idx="2">
                  <c:v>99.4</c:v>
                </c:pt>
                <c:pt idx="3">
                  <c:v>98.8</c:v>
                </c:pt>
                <c:pt idx="4">
                  <c:v>98.6</c:v>
                </c:pt>
                <c:pt idx="5">
                  <c:v>95</c:v>
                </c:pt>
                <c:pt idx="6">
                  <c:v>94.7</c:v>
                </c:pt>
                <c:pt idx="7">
                  <c:v>91.2</c:v>
                </c:pt>
                <c:pt idx="8">
                  <c:v>99.7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83-4EC4-B499-0FF9A02937D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Доля в общих расходах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1,8 %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6C83-4EC4-B499-0FF9A02937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3,3 %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6C83-4EC4-B499-0FF9A02937D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0,1 %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6C83-4EC4-B499-0FF9A02937D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0,4 %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6C83-4EC4-B499-0FF9A02937DE}"/>
                </c:ext>
              </c:extLst>
            </c:dLbl>
            <c:dLbl>
              <c:idx val="4"/>
              <c:layout>
                <c:manualLayout>
                  <c:x val="6.4632545931758527E-5"/>
                  <c:y val="-4.368108406132273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33 %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6C83-4EC4-B499-0FF9A02937D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0,3 %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6C83-4EC4-B499-0FF9A02937D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0,2 %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6C83-4EC4-B499-0FF9A02937DE}"/>
                </c:ext>
              </c:extLst>
            </c:dLbl>
            <c:dLbl>
              <c:idx val="7"/>
              <c:layout>
                <c:manualLayout>
                  <c:x val="1.992125984251968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60,9 %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6C83-4EC4-B499-0FF9A02937D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100 %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4-6C83-4EC4-B499-0FF9A02937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itka Small" panose="02000505000000020004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Комитет по физической культуре, спорту и работе с молодежью Администрации города Лобня</c:v>
                </c:pt>
                <c:pt idx="1">
                  <c:v>Управление культуры Администрации городского округа Лобня</c:v>
                </c:pt>
                <c:pt idx="2">
                  <c:v>Контрольно-счетная палата городского округа Лобня Московской области</c:v>
                </c:pt>
                <c:pt idx="3">
                  <c:v>Финансовое управление Администрации городского округа Лобня</c:v>
                </c:pt>
                <c:pt idx="4">
                  <c:v>Управление образования Администрации городского округа Лобня</c:v>
                </c:pt>
                <c:pt idx="5">
                  <c:v>Комитет по управлению имуществом Администрации городского округа Лобня Московской области</c:v>
                </c:pt>
                <c:pt idx="6">
                  <c:v>Совет депутатов городского округа Лобня Московской области</c:v>
                </c:pt>
                <c:pt idx="7">
                  <c:v>Администрация городского округа Лобня</c:v>
                </c:pt>
                <c:pt idx="8">
                  <c:v>ИТОГО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1.8</c:v>
                </c:pt>
                <c:pt idx="1">
                  <c:v>3.3</c:v>
                </c:pt>
                <c:pt idx="2">
                  <c:v>0.1</c:v>
                </c:pt>
                <c:pt idx="3">
                  <c:v>0.4</c:v>
                </c:pt>
                <c:pt idx="4">
                  <c:v>33</c:v>
                </c:pt>
                <c:pt idx="5">
                  <c:v>0.3</c:v>
                </c:pt>
                <c:pt idx="6">
                  <c:v>0.2</c:v>
                </c:pt>
                <c:pt idx="7">
                  <c:v>40</c:v>
                </c:pt>
                <c:pt idx="8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83-4EC4-B499-0FF9A02937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-53"/>
        <c:axId val="55774728"/>
        <c:axId val="55771848"/>
      </c:barChart>
      <c:catAx>
        <c:axId val="55774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Sitka Small" panose="02000505000000020004" pitchFamily="2" charset="0"/>
                <a:ea typeface="+mn-ea"/>
                <a:cs typeface="+mn-cs"/>
              </a:defRPr>
            </a:pPr>
            <a:endParaRPr lang="ru-RU"/>
          </a:p>
        </c:txPr>
        <c:crossAx val="55771848"/>
        <c:crosses val="autoZero"/>
        <c:auto val="1"/>
        <c:lblAlgn val="ctr"/>
        <c:lblOffset val="100"/>
        <c:noMultiLvlLbl val="0"/>
      </c:catAx>
      <c:valAx>
        <c:axId val="557718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774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itka Small" panose="02000505000000020004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500">
              <a:schemeClr val="bg2"/>
            </a:gs>
            <a:gs pos="63000">
              <a:schemeClr val="bg1">
                <a:lumMod val="9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B7815A7-8519-E6A6-7367-6FA6D48BB0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631281"/>
              </p:ext>
            </p:extLst>
          </p:nvPr>
        </p:nvGraphicFramePr>
        <p:xfrm>
          <a:off x="73151" y="819111"/>
          <a:ext cx="8988553" cy="581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1A519EA-AB67-03D4-5D77-E347A8B7E412}"/>
              </a:ext>
            </a:extLst>
          </p:cNvPr>
          <p:cNvSpPr txBox="1"/>
          <p:nvPr/>
        </p:nvSpPr>
        <p:spPr>
          <a:xfrm>
            <a:off x="-115141" y="66433"/>
            <a:ext cx="8904304" cy="1054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114300" algn="l"/>
              </a:tabLst>
            </a:pPr>
            <a:r>
              <a:rPr lang="ru-RU" sz="1400" b="1" dirty="0">
                <a:effectLst/>
                <a:latin typeface="Sitka Small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 качества финансового управления главными распорядителями бюджетных средств бюджета городского округа Лобня за 2022 год </a:t>
            </a:r>
            <a:endParaRPr lang="ru-RU" sz="1400" dirty="0">
              <a:effectLst/>
              <a:latin typeface="Sitka Small" panose="0200050500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  <a:tabLst>
                <a:tab pos="114300" algn="l"/>
              </a:tabLst>
            </a:pPr>
            <a:r>
              <a:rPr lang="ru-RU" sz="1400" b="1" dirty="0">
                <a:effectLst/>
                <a:latin typeface="Sitka Small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Sitka Small" panose="0200050500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37CF9F-E19D-D3B4-581B-9FC8C2DCFAB3}"/>
              </a:ext>
            </a:extLst>
          </p:cNvPr>
          <p:cNvSpPr txBox="1"/>
          <p:nvPr/>
        </p:nvSpPr>
        <p:spPr>
          <a:xfrm>
            <a:off x="7656990" y="680612"/>
            <a:ext cx="16021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i="1" dirty="0">
                <a:latin typeface="Sitka Small" panose="02000505000000020004" pitchFamily="2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12425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98</Words>
  <Application>Microsoft Office PowerPoint</Application>
  <PresentationFormat>Экран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Sitka Small</vt:lpstr>
      <vt:lpstr>Office Theme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Сазонова Татьяна Николаевна</cp:lastModifiedBy>
  <cp:revision>46</cp:revision>
  <dcterms:created xsi:type="dcterms:W3CDTF">2016-11-18T14:12:19Z</dcterms:created>
  <dcterms:modified xsi:type="dcterms:W3CDTF">2023-05-05T10:06:24Z</dcterms:modified>
</cp:coreProperties>
</file>